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7"/>
  </p:notesMasterIdLst>
  <p:sldIdLst>
    <p:sldId id="256" r:id="rId2"/>
    <p:sldId id="257" r:id="rId3"/>
    <p:sldId id="258" r:id="rId4"/>
    <p:sldId id="259" r:id="rId5"/>
    <p:sldId id="260"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3C37"/>
    <a:srgbClr val="8EC0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46310" autoAdjust="0"/>
  </p:normalViewPr>
  <p:slideViewPr>
    <p:cSldViewPr snapToGrid="0">
      <p:cViewPr varScale="1">
        <p:scale>
          <a:sx n="30" d="100"/>
          <a:sy n="30" d="100"/>
        </p:scale>
        <p:origin x="2220" y="4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58E556-F8C9-4EBD-945B-B2484BF5ACA0}" type="datetimeFigureOut">
              <a:rPr lang="en-US" smtClean="0"/>
              <a:t>6/3/2017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34198F-AEA3-436F-A4A0-F77D8791CAE8}" type="slidenum">
              <a:rPr lang="en-US" smtClean="0"/>
              <a:t>‹#›</a:t>
            </a:fld>
            <a:endParaRPr lang="en-US"/>
          </a:p>
        </p:txBody>
      </p:sp>
    </p:spTree>
    <p:extLst>
      <p:ext uri="{BB962C8B-B14F-4D97-AF65-F5344CB8AC3E}">
        <p14:creationId xmlns:p14="http://schemas.microsoft.com/office/powerpoint/2010/main" val="6541849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twelve spies. </a:t>
            </a:r>
          </a:p>
          <a:p>
            <a:pPr marL="171450" indent="-171450">
              <a:buFont typeface="Arial" panose="020B0604020202020204" pitchFamily="34" charset="0"/>
              <a:buChar char="•"/>
            </a:pPr>
            <a:r>
              <a:rPr lang="en-US" dirty="0"/>
              <a:t>“Majority report” (10 spies) a. Land was all as promised. (vs. 23-27). b. </a:t>
            </a:r>
            <a:r>
              <a:rPr lang="en-US" b="1" dirty="0"/>
              <a:t>“Nevertheless ....” </a:t>
            </a:r>
            <a:r>
              <a:rPr lang="en-US" dirty="0"/>
              <a:t>(Vs. 28-29).</a:t>
            </a:r>
          </a:p>
          <a:p>
            <a:pPr marL="171450" indent="-171450">
              <a:buFont typeface="Arial" panose="020B0604020202020204" pitchFamily="34" charset="0"/>
              <a:buChar char="•"/>
            </a:pPr>
            <a:r>
              <a:rPr lang="en-US" dirty="0"/>
              <a:t>“Minority report” (Joshua and Caleb) a. Saw the same problems as others. b. Nevertheless Lord was on their side. (14:8,9). </a:t>
            </a:r>
            <a:endParaRPr lang="en-US" b="1" dirty="0"/>
          </a:p>
          <a:p>
            <a:endParaRPr lang="en-US" b="1" dirty="0"/>
          </a:p>
          <a:p>
            <a:r>
              <a:rPr lang="en-US" b="1" dirty="0"/>
              <a:t>(Numbers 13:30-33), </a:t>
            </a:r>
            <a:r>
              <a:rPr lang="en-US" i="1" dirty="0"/>
              <a:t>“Then Caleb quieted the people before Moses, and said, "Let us go up at once and take possession, for we are well able to overcome it.“ </a:t>
            </a:r>
            <a:r>
              <a:rPr lang="en-US" i="1" baseline="30000" dirty="0"/>
              <a:t>31 </a:t>
            </a:r>
            <a:r>
              <a:rPr lang="en-US" i="1" dirty="0"/>
              <a:t>But the men who had gone up with him said, "We are not able to go up against the people, for they are stronger than we." </a:t>
            </a:r>
            <a:r>
              <a:rPr lang="en-US" i="1" baseline="30000" dirty="0"/>
              <a:t>32</a:t>
            </a:r>
            <a:r>
              <a:rPr lang="en-US" i="1" dirty="0"/>
              <a:t> And they gave the children of Israel a bad report of the land which they had spied out, saying, "The land through which we have gone as spies is a land that devours its inhabitants, and all the people whom we saw in it </a:t>
            </a:r>
            <a:r>
              <a:rPr lang="en-US" b="1" i="1" dirty="0"/>
              <a:t>are men of great stature</a:t>
            </a:r>
            <a:r>
              <a:rPr lang="en-US" i="1" dirty="0"/>
              <a:t>. </a:t>
            </a:r>
            <a:r>
              <a:rPr lang="en-US" i="1" baseline="30000" dirty="0"/>
              <a:t>33 </a:t>
            </a:r>
            <a:r>
              <a:rPr lang="en-US" b="1" i="1" dirty="0"/>
              <a:t>There we saw the giants </a:t>
            </a:r>
            <a:r>
              <a:rPr lang="en-US" i="1" dirty="0"/>
              <a:t>(the descendants of </a:t>
            </a:r>
            <a:r>
              <a:rPr lang="en-US" i="1" dirty="0" err="1"/>
              <a:t>Anak</a:t>
            </a:r>
            <a:r>
              <a:rPr lang="en-US" i="1" dirty="0"/>
              <a:t> came from the giants); </a:t>
            </a:r>
            <a:r>
              <a:rPr lang="en-US" b="1" i="1" dirty="0"/>
              <a:t>and we were like grasshoppers in our own sight, and so we were in their sight</a:t>
            </a:r>
            <a:r>
              <a:rPr lang="en-US" i="1" dirty="0"/>
              <a:t>."</a:t>
            </a:r>
          </a:p>
          <a:p>
            <a:endParaRPr lang="en-US" dirty="0"/>
          </a:p>
          <a:p>
            <a:r>
              <a:rPr lang="en-US" b="1" dirty="0"/>
              <a:t>People today. </a:t>
            </a:r>
          </a:p>
          <a:p>
            <a:pPr marL="171450" indent="-171450">
              <a:buFont typeface="Arial" panose="020B0604020202020204" pitchFamily="34" charset="0"/>
              <a:buChar char="•"/>
            </a:pPr>
            <a:r>
              <a:rPr lang="en-US" dirty="0"/>
              <a:t>Majority like majority of spies: a. See only problems and not opportunities - defeated before start. b. See the “spiritual giants in the land” and give up. </a:t>
            </a:r>
          </a:p>
          <a:p>
            <a:pPr marL="171450" indent="-171450">
              <a:buFont typeface="Arial" panose="020B0604020202020204" pitchFamily="34" charset="0"/>
              <a:buChar char="•"/>
            </a:pPr>
            <a:r>
              <a:rPr lang="en-US" dirty="0"/>
              <a:t>Minority of people much like two spies: a. See problems, but know that God is on their side. b. See the “spiritual giants in the land”, but accept the challenge. </a:t>
            </a:r>
          </a:p>
        </p:txBody>
      </p:sp>
      <p:sp>
        <p:nvSpPr>
          <p:cNvPr id="4" name="Slide Number Placeholder 3"/>
          <p:cNvSpPr>
            <a:spLocks noGrp="1"/>
          </p:cNvSpPr>
          <p:nvPr>
            <p:ph type="sldNum" sz="quarter" idx="10"/>
          </p:nvPr>
        </p:nvSpPr>
        <p:spPr/>
        <p:txBody>
          <a:bodyPr/>
          <a:lstStyle/>
          <a:p>
            <a:fld id="{F234198F-AEA3-436F-A4A0-F77D8791CAE8}" type="slidenum">
              <a:rPr lang="en-US" smtClean="0"/>
              <a:t>1</a:t>
            </a:fld>
            <a:endParaRPr lang="en-US"/>
          </a:p>
        </p:txBody>
      </p:sp>
    </p:spTree>
    <p:extLst>
      <p:ext uri="{BB962C8B-B14F-4D97-AF65-F5344CB8AC3E}">
        <p14:creationId xmlns:p14="http://schemas.microsoft.com/office/powerpoint/2010/main" val="24010759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External giants - strong appeals of: </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False religion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[False teachers] (2 Peter 2:18-19), </a:t>
            </a:r>
            <a:r>
              <a:rPr lang="en-US" i="1" dirty="0"/>
              <a:t>“For when they speak great swelling words of emptiness, they allure through the lusts of the flesh, through lewdness, the ones who have actually escaped from those who live in error. </a:t>
            </a:r>
            <a:r>
              <a:rPr lang="en-US" i="1" baseline="30000" dirty="0"/>
              <a:t>19</a:t>
            </a:r>
            <a:r>
              <a:rPr lang="en-US" i="1" dirty="0"/>
              <a:t> While they promise them liberty, they themselves are slaves of corruption; for by whom a person is overcome, by him also he is brought into bondage.”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[Social gospel] (Revelation 3:1), </a:t>
            </a:r>
            <a:r>
              <a:rPr lang="en-US" i="1" dirty="0"/>
              <a:t>“And to the angel of the church in Sardis write,  ‘These things says He who has the seven Spirits of God and the seven stars: 'I know your works, that you have a name that you are alive, but you are dead.’”</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[Emotionalism] (1 Peter 3:15</a:t>
            </a:r>
            <a:r>
              <a:rPr lang="en-US" b="1" i="1" dirty="0"/>
              <a:t>)</a:t>
            </a:r>
            <a:r>
              <a:rPr lang="en-US" b="1" i="0" dirty="0"/>
              <a:t>, [Say, don’t have to prove it, just feel it.]</a:t>
            </a:r>
            <a:r>
              <a:rPr lang="en-US" b="1" i="1" dirty="0"/>
              <a:t> </a:t>
            </a:r>
            <a:r>
              <a:rPr lang="en-US" i="1" dirty="0"/>
              <a:t>“But sanctify the Lord God in your hearts, and always be ready to give a defense to everyone who asks you a reason for the hope that is in you, with meekness and fear.”</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Worldliness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(Luke 8:14), </a:t>
            </a:r>
            <a:r>
              <a:rPr lang="en-US" i="1" dirty="0"/>
              <a:t>“Now the ones that fell among thorns are those who, when they have heard, go out and are choked with cares, riches, and pleasures of life, and bring no fruit to maturity.”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(Hebrews 11:24-26), </a:t>
            </a:r>
            <a:r>
              <a:rPr lang="en-US" i="1" dirty="0"/>
              <a:t>“By faith Moses, when he became of age, refused to be called the son of Pharaoh's daughter, </a:t>
            </a:r>
            <a:r>
              <a:rPr lang="en-US" i="1" baseline="30000" dirty="0"/>
              <a:t>25</a:t>
            </a:r>
            <a:r>
              <a:rPr lang="en-US" i="1" dirty="0"/>
              <a:t> choosing rather to suffer affliction with the people of God than to enjoy the passing pleasures of sin, </a:t>
            </a:r>
            <a:r>
              <a:rPr lang="en-US" i="1" baseline="30000" dirty="0"/>
              <a:t>26</a:t>
            </a:r>
            <a:r>
              <a:rPr lang="en-US" i="1" dirty="0"/>
              <a:t> esteeming the reproach of Christ greater riches than the treasures in Egypt; for he looked to the reward.”</a:t>
            </a:r>
          </a:p>
        </p:txBody>
      </p:sp>
      <p:sp>
        <p:nvSpPr>
          <p:cNvPr id="4" name="Slide Number Placeholder 3"/>
          <p:cNvSpPr>
            <a:spLocks noGrp="1"/>
          </p:cNvSpPr>
          <p:nvPr>
            <p:ph type="sldNum" sz="quarter" idx="10"/>
          </p:nvPr>
        </p:nvSpPr>
        <p:spPr/>
        <p:txBody>
          <a:bodyPr/>
          <a:lstStyle/>
          <a:p>
            <a:fld id="{F234198F-AEA3-436F-A4A0-F77D8791CAE8}" type="slidenum">
              <a:rPr lang="en-US" smtClean="0"/>
              <a:t>2</a:t>
            </a:fld>
            <a:endParaRPr lang="en-US"/>
          </a:p>
        </p:txBody>
      </p:sp>
    </p:spTree>
    <p:extLst>
      <p:ext uri="{BB962C8B-B14F-4D97-AF65-F5344CB8AC3E}">
        <p14:creationId xmlns:p14="http://schemas.microsoft.com/office/powerpoint/2010/main" val="37348780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Internal Giants.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Love for ease and comfort - avoid unpleasant at all cost.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(2 Timothy 4:3-4), </a:t>
            </a:r>
            <a:r>
              <a:rPr lang="en-US" i="1" dirty="0"/>
              <a:t>“For the time will come when they will not endure sound doctrine, but according to their own desires, because they have itching ears, they will heap up for themselves teachers; </a:t>
            </a:r>
            <a:r>
              <a:rPr lang="en-US" i="1" baseline="30000" dirty="0"/>
              <a:t>4</a:t>
            </a:r>
            <a:r>
              <a:rPr lang="en-US" i="1" dirty="0"/>
              <a:t> and they will turn their ears away from the truth, and be turned aside to fables.”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Love for attention (cf. Matt. 23:5) - Popularity, rebellion, flattery.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(Matthew 23:5-7), </a:t>
            </a:r>
            <a:r>
              <a:rPr lang="en-US" i="1" dirty="0"/>
              <a:t>“But all their works they do to be seen by men. They make their phylacteries broad and enlarge the borders of their garments. </a:t>
            </a:r>
            <a:r>
              <a:rPr lang="en-US" i="1" baseline="30000" dirty="0"/>
              <a:t>6</a:t>
            </a:r>
            <a:r>
              <a:rPr lang="en-US" i="1" dirty="0"/>
              <a:t> They love the best places at feasts, the best seats in the synagogues, </a:t>
            </a:r>
            <a:r>
              <a:rPr lang="en-US" i="1" baseline="30000" dirty="0"/>
              <a:t>7</a:t>
            </a:r>
            <a:r>
              <a:rPr lang="en-US" i="1" dirty="0"/>
              <a:t> greetings in the marketplaces, and to be called by men, 'Rabbi, Rabbi.‘”</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Impatience and discouragement. a. Instant results, Lord’s way too slow.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(1 Corinthians 3:7), </a:t>
            </a:r>
            <a:r>
              <a:rPr lang="en-US" i="1" dirty="0"/>
              <a:t>“So then neither he who plants is anything, nor he who waters, but God who gives the increase.”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Tempts us to compete with world on its grounds. Tempts us to throw in the towel with each “set-back.”</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i="0" dirty="0"/>
              <a:t>(Galatians 6:9), </a:t>
            </a:r>
            <a:r>
              <a:rPr lang="en-US" i="1" dirty="0"/>
              <a:t>“And let us not grow weary while doing good, for in due season we shall reap if we do not lose heart.”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“Greener pasture” syndrome - Things always better elsewhere. (Back in Egypt). If were member of another congregation. / If had another wife, another preacher, another job, etc.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Our negative attitudes.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(Numbers 13:31), </a:t>
            </a:r>
            <a:r>
              <a:rPr lang="en-US" i="1" dirty="0"/>
              <a:t>“But the men who had gone up with </a:t>
            </a:r>
            <a:r>
              <a:rPr lang="en-US" dirty="0"/>
              <a:t>[Caleb &amp; Joshua] </a:t>
            </a:r>
            <a:r>
              <a:rPr lang="en-US" i="1" dirty="0"/>
              <a:t>said, "We are not able to go up against the people, for they are stronger than we."</a:t>
            </a:r>
          </a:p>
        </p:txBody>
      </p:sp>
      <p:sp>
        <p:nvSpPr>
          <p:cNvPr id="4" name="Slide Number Placeholder 3"/>
          <p:cNvSpPr>
            <a:spLocks noGrp="1"/>
          </p:cNvSpPr>
          <p:nvPr>
            <p:ph type="sldNum" sz="quarter" idx="10"/>
          </p:nvPr>
        </p:nvSpPr>
        <p:spPr/>
        <p:txBody>
          <a:bodyPr/>
          <a:lstStyle/>
          <a:p>
            <a:fld id="{F234198F-AEA3-436F-A4A0-F77D8791CAE8}" type="slidenum">
              <a:rPr lang="en-US" smtClean="0"/>
              <a:t>3</a:t>
            </a:fld>
            <a:endParaRPr lang="en-US"/>
          </a:p>
        </p:txBody>
      </p:sp>
    </p:spTree>
    <p:extLst>
      <p:ext uri="{BB962C8B-B14F-4D97-AF65-F5344CB8AC3E}">
        <p14:creationId xmlns:p14="http://schemas.microsoft.com/office/powerpoint/2010/main" val="802757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Great Spiritual Giant-Killer: The Lord! (David &amp; Goliath)</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(Numbers 14:9), [Joshua &amp; Caleb’s words], </a:t>
            </a:r>
            <a:r>
              <a:rPr lang="en-US" i="1" dirty="0"/>
              <a:t>“Only do not rebel against the Lord, nor fear the people of the land, for they are our bread; their protection has departed from them, and the Lord is with us. Do not fear them.“</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Can do all things through Him.</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(Philippians 4:12-13), </a:t>
            </a:r>
            <a:r>
              <a:rPr lang="en-US" i="1" dirty="0"/>
              <a:t>“I know how to be abased, and I know how to abound. Everywhere and in all things I have learned both to be full and to be hungry, both to abound and to suffer need. </a:t>
            </a:r>
            <a:r>
              <a:rPr lang="en-US" i="1" baseline="30000" dirty="0"/>
              <a:t>13</a:t>
            </a:r>
            <a:r>
              <a:rPr lang="en-US" i="1" dirty="0"/>
              <a:t> I can do all things through Christ who strengthens me.”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Do His will - Let Him handle results department.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(1 Corinthians 3:7), </a:t>
            </a:r>
            <a:r>
              <a:rPr lang="en-US" i="1" dirty="0"/>
              <a:t>“So then neither he who plants is anything, nor he who waters, but God who gives the increase.”</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Cast cares on Him.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1" dirty="0"/>
              <a:t>(1 Peter 5:6-7), </a:t>
            </a:r>
            <a:r>
              <a:rPr lang="en-US" i="1" dirty="0"/>
              <a:t>“Therefore humble yourselves under the mighty hand of God, that He may exalt you in due time, </a:t>
            </a:r>
            <a:r>
              <a:rPr lang="en-US" i="1" baseline="30000" dirty="0"/>
              <a:t>7</a:t>
            </a:r>
            <a:r>
              <a:rPr lang="en-US" i="1" dirty="0"/>
              <a:t> casting all your care upon Him, for He cares for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Conclusion: A. Let’s learn God’s will. B. Let’s learn to zealously do God’s will. C. Let’s trust Him for results - not distorted, deterred nor distracted by problems</a:t>
            </a:r>
          </a:p>
          <a:p>
            <a:endParaRPr lang="en-US" dirty="0"/>
          </a:p>
        </p:txBody>
      </p:sp>
      <p:sp>
        <p:nvSpPr>
          <p:cNvPr id="4" name="Slide Number Placeholder 3"/>
          <p:cNvSpPr>
            <a:spLocks noGrp="1"/>
          </p:cNvSpPr>
          <p:nvPr>
            <p:ph type="sldNum" sz="quarter" idx="10"/>
          </p:nvPr>
        </p:nvSpPr>
        <p:spPr/>
        <p:txBody>
          <a:bodyPr/>
          <a:lstStyle/>
          <a:p>
            <a:fld id="{F234198F-AEA3-436F-A4A0-F77D8791CAE8}" type="slidenum">
              <a:rPr lang="en-US" smtClean="0"/>
              <a:t>4</a:t>
            </a:fld>
            <a:endParaRPr lang="en-US"/>
          </a:p>
        </p:txBody>
      </p:sp>
    </p:spTree>
    <p:extLst>
      <p:ext uri="{BB962C8B-B14F-4D97-AF65-F5344CB8AC3E}">
        <p14:creationId xmlns:p14="http://schemas.microsoft.com/office/powerpoint/2010/main" val="1174469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learn God’s will. </a:t>
            </a:r>
          </a:p>
          <a:p>
            <a:endParaRPr lang="en-US" dirty="0"/>
          </a:p>
          <a:p>
            <a:r>
              <a:rPr lang="en-US" dirty="0"/>
              <a:t>Let’s learn to zealously do God’s will. </a:t>
            </a:r>
          </a:p>
          <a:p>
            <a:endParaRPr lang="en-US" dirty="0"/>
          </a:p>
          <a:p>
            <a:r>
              <a:rPr lang="en-US" dirty="0"/>
              <a:t>Let’s trust Him for results - not distorted, deterred nor distracted by problems</a:t>
            </a:r>
          </a:p>
          <a:p>
            <a:endParaRPr lang="en-US" dirty="0"/>
          </a:p>
          <a:p>
            <a:r>
              <a:rPr lang="en-US" b="1" dirty="0"/>
              <a:t>(Psalm 4:5-8), </a:t>
            </a:r>
            <a:r>
              <a:rPr lang="en-US" i="1" dirty="0"/>
              <a:t>“</a:t>
            </a:r>
            <a:r>
              <a:rPr lang="en-US" i="1" u="sng" dirty="0"/>
              <a:t>Offer the sacrifices of righteousness, and put your trust in the Lord</a:t>
            </a:r>
            <a:r>
              <a:rPr lang="en-US" i="1" dirty="0"/>
              <a:t>. </a:t>
            </a:r>
            <a:r>
              <a:rPr lang="en-US" i="1" baseline="30000" dirty="0"/>
              <a:t>6</a:t>
            </a:r>
            <a:r>
              <a:rPr lang="en-US" i="1" dirty="0"/>
              <a:t> There are many who say, "Who will show us any good?“ Lord, lift up the light of Your countenance upon us. </a:t>
            </a:r>
            <a:r>
              <a:rPr lang="en-US" i="1" baseline="30000" dirty="0"/>
              <a:t>7</a:t>
            </a:r>
            <a:r>
              <a:rPr lang="en-US" i="1" dirty="0"/>
              <a:t> You have put gladness in my heart, more than in the season that their grain and wine increased. </a:t>
            </a:r>
            <a:r>
              <a:rPr lang="en-US" i="1" baseline="30000" dirty="0"/>
              <a:t>8</a:t>
            </a:r>
            <a:r>
              <a:rPr lang="en-US" i="1" dirty="0"/>
              <a:t> </a:t>
            </a:r>
            <a:r>
              <a:rPr lang="en-US" i="1" u="sng" dirty="0"/>
              <a:t>I will both lie down in peace, and sleep; for You alone, O Lord, make me dwell in safety</a:t>
            </a:r>
            <a:r>
              <a:rPr lang="en-US" i="1" dirty="0"/>
              <a:t>.”</a:t>
            </a:r>
          </a:p>
        </p:txBody>
      </p:sp>
      <p:sp>
        <p:nvSpPr>
          <p:cNvPr id="4" name="Slide Number Placeholder 3"/>
          <p:cNvSpPr>
            <a:spLocks noGrp="1"/>
          </p:cNvSpPr>
          <p:nvPr>
            <p:ph type="sldNum" sz="quarter" idx="10"/>
          </p:nvPr>
        </p:nvSpPr>
        <p:spPr/>
        <p:txBody>
          <a:bodyPr/>
          <a:lstStyle/>
          <a:p>
            <a:fld id="{F234198F-AEA3-436F-A4A0-F77D8791CAE8}" type="slidenum">
              <a:rPr lang="en-US" smtClean="0"/>
              <a:t>5</a:t>
            </a:fld>
            <a:endParaRPr lang="en-US"/>
          </a:p>
        </p:txBody>
      </p:sp>
    </p:spTree>
    <p:extLst>
      <p:ext uri="{BB962C8B-B14F-4D97-AF65-F5344CB8AC3E}">
        <p14:creationId xmlns:p14="http://schemas.microsoft.com/office/powerpoint/2010/main" val="1019576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US"/>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6/3/2017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6/3/2017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6/3/2017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6/3/2017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US"/>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6/3/2017</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6/3/2017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US"/>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6/3/2017</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6/3/2017</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6/3/2017</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6/3/2017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6/3/2017</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6/3/2017</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7992-A72F-4590-8561-3CF991450221}"/>
              </a:ext>
            </a:extLst>
          </p:cNvPr>
          <p:cNvSpPr>
            <a:spLocks noGrp="1"/>
          </p:cNvSpPr>
          <p:nvPr>
            <p:ph type="ctrTitle"/>
          </p:nvPr>
        </p:nvSpPr>
        <p:spPr/>
        <p:txBody>
          <a:bodyPr>
            <a:normAutofit/>
          </a:bodyPr>
          <a:lstStyle/>
          <a:p>
            <a:r>
              <a:rPr lang="en-US" sz="7200" dirty="0">
                <a:latin typeface="Ding Dong Daddyo NF" panose="02060806070005020204" pitchFamily="18" charset="0"/>
              </a:rPr>
              <a:t>Giants in the Land</a:t>
            </a:r>
          </a:p>
        </p:txBody>
      </p:sp>
      <p:sp>
        <p:nvSpPr>
          <p:cNvPr id="3" name="Subtitle 2">
            <a:extLst>
              <a:ext uri="{FF2B5EF4-FFF2-40B4-BE49-F238E27FC236}">
                <a16:creationId xmlns:a16="http://schemas.microsoft.com/office/drawing/2014/main" id="{79EBBA80-9C36-45A0-A758-B9AB438CB163}"/>
              </a:ext>
            </a:extLst>
          </p:cNvPr>
          <p:cNvSpPr>
            <a:spLocks noGrp="1"/>
          </p:cNvSpPr>
          <p:nvPr>
            <p:ph type="subTitle" idx="1"/>
          </p:nvPr>
        </p:nvSpPr>
        <p:spPr>
          <a:xfrm>
            <a:off x="1560694" y="1003174"/>
            <a:ext cx="5357600" cy="1160213"/>
          </a:xfrm>
        </p:spPr>
        <p:txBody>
          <a:bodyPr>
            <a:normAutofit/>
          </a:bodyPr>
          <a:lstStyle/>
          <a:p>
            <a:pPr algn="l"/>
            <a:r>
              <a:rPr lang="en-US" sz="4400" dirty="0">
                <a:latin typeface="Calisto MT" panose="02040603050505030304" pitchFamily="18" charset="0"/>
              </a:rPr>
              <a:t>Numbers 13:30-33</a:t>
            </a:r>
          </a:p>
        </p:txBody>
      </p:sp>
      <p:pic>
        <p:nvPicPr>
          <p:cNvPr id="5" name="Picture 4">
            <a:extLst>
              <a:ext uri="{FF2B5EF4-FFF2-40B4-BE49-F238E27FC236}">
                <a16:creationId xmlns:a16="http://schemas.microsoft.com/office/drawing/2014/main" id="{78644EC0-1D12-458F-96FB-B0F68DA836A6}"/>
              </a:ext>
            </a:extLst>
          </p:cNvPr>
          <p:cNvPicPr>
            <a:picLocks noChangeAspect="1"/>
          </p:cNvPicPr>
          <p:nvPr/>
        </p:nvPicPr>
        <p:blipFill>
          <a:blip r:embed="rId3"/>
          <a:stretch>
            <a:fillRect/>
          </a:stretch>
        </p:blipFill>
        <p:spPr>
          <a:xfrm>
            <a:off x="8989639" y="-22861"/>
            <a:ext cx="3386999" cy="6933017"/>
          </a:xfrm>
          <a:prstGeom prst="rect">
            <a:avLst/>
          </a:prstGeom>
        </p:spPr>
      </p:pic>
    </p:spTree>
    <p:extLst>
      <p:ext uri="{BB962C8B-B14F-4D97-AF65-F5344CB8AC3E}">
        <p14:creationId xmlns:p14="http://schemas.microsoft.com/office/powerpoint/2010/main" val="3817019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483F55-19A3-4B42-9D29-A6AEDEDC11B5}"/>
              </a:ext>
            </a:extLst>
          </p:cNvPr>
          <p:cNvSpPr/>
          <p:nvPr/>
        </p:nvSpPr>
        <p:spPr>
          <a:xfrm>
            <a:off x="2250831" y="703384"/>
            <a:ext cx="351692" cy="263769"/>
          </a:xfrm>
          <a:prstGeom prst="rect">
            <a:avLst/>
          </a:prstGeom>
          <a:solidFill>
            <a:srgbClr val="2D3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FA94E-9FF9-4023-9E69-822857B7E8BD}"/>
              </a:ext>
            </a:extLst>
          </p:cNvPr>
          <p:cNvSpPr>
            <a:spLocks noGrp="1"/>
          </p:cNvSpPr>
          <p:nvPr>
            <p:ph type="title"/>
          </p:nvPr>
        </p:nvSpPr>
        <p:spPr>
          <a:xfrm>
            <a:off x="1266092" y="296653"/>
            <a:ext cx="9075447" cy="1461809"/>
          </a:xfrm>
        </p:spPr>
        <p:txBody>
          <a:bodyPr>
            <a:normAutofit/>
          </a:bodyPr>
          <a:lstStyle/>
          <a:p>
            <a:pPr algn="l"/>
            <a:r>
              <a:rPr lang="en-US" sz="4800" dirty="0">
                <a:latin typeface="Ding Dong Daddyo NF" panose="02060806070005020204" pitchFamily="18" charset="0"/>
              </a:rPr>
              <a:t>Great Spiritual Giants that Must Be Overcome</a:t>
            </a:r>
          </a:p>
        </p:txBody>
      </p:sp>
      <p:sp>
        <p:nvSpPr>
          <p:cNvPr id="3" name="Content Placeholder 2">
            <a:extLst>
              <a:ext uri="{FF2B5EF4-FFF2-40B4-BE49-F238E27FC236}">
                <a16:creationId xmlns:a16="http://schemas.microsoft.com/office/drawing/2014/main" id="{877E5118-BD6A-4242-B115-DC081A9845C2}"/>
              </a:ext>
            </a:extLst>
          </p:cNvPr>
          <p:cNvSpPr>
            <a:spLocks noGrp="1"/>
          </p:cNvSpPr>
          <p:nvPr>
            <p:ph idx="1"/>
          </p:nvPr>
        </p:nvSpPr>
        <p:spPr>
          <a:xfrm>
            <a:off x="1266092" y="2356337"/>
            <a:ext cx="9460523" cy="3903785"/>
          </a:xfrm>
        </p:spPr>
        <p:txBody>
          <a:bodyPr anchor="t">
            <a:normAutofit/>
          </a:bodyPr>
          <a:lstStyle/>
          <a:p>
            <a:pPr marL="581025" indent="-581025"/>
            <a:r>
              <a:rPr lang="en-US" sz="4400" b="1" dirty="0">
                <a:latin typeface="Calisto MT" panose="02040603050505030304" pitchFamily="18" charset="0"/>
              </a:rPr>
              <a:t>External Giants</a:t>
            </a:r>
          </a:p>
        </p:txBody>
      </p:sp>
      <p:pic>
        <p:nvPicPr>
          <p:cNvPr id="4" name="Picture 3">
            <a:extLst>
              <a:ext uri="{FF2B5EF4-FFF2-40B4-BE49-F238E27FC236}">
                <a16:creationId xmlns:a16="http://schemas.microsoft.com/office/drawing/2014/main" id="{D562420E-4BDE-48C6-B1EB-6A6FBA452C06}"/>
              </a:ext>
            </a:extLst>
          </p:cNvPr>
          <p:cNvPicPr>
            <a:picLocks noChangeAspect="1"/>
          </p:cNvPicPr>
          <p:nvPr/>
        </p:nvPicPr>
        <p:blipFill>
          <a:blip r:embed="rId3"/>
          <a:stretch>
            <a:fillRect/>
          </a:stretch>
        </p:blipFill>
        <p:spPr>
          <a:xfrm>
            <a:off x="11081881" y="0"/>
            <a:ext cx="1124355" cy="6858000"/>
          </a:xfrm>
          <a:prstGeom prst="rect">
            <a:avLst/>
          </a:prstGeom>
        </p:spPr>
      </p:pic>
      <p:cxnSp>
        <p:nvCxnSpPr>
          <p:cNvPr id="6" name="Straight Connector 5">
            <a:extLst>
              <a:ext uri="{FF2B5EF4-FFF2-40B4-BE49-F238E27FC236}">
                <a16:creationId xmlns:a16="http://schemas.microsoft.com/office/drawing/2014/main" id="{47FD0AC1-90F2-4F25-86FC-647D20F76908}"/>
              </a:ext>
            </a:extLst>
          </p:cNvPr>
          <p:cNvCxnSpPr/>
          <p:nvPr/>
        </p:nvCxnSpPr>
        <p:spPr>
          <a:xfrm>
            <a:off x="11081881" y="0"/>
            <a:ext cx="0" cy="6858000"/>
          </a:xfrm>
          <a:prstGeom prst="line">
            <a:avLst/>
          </a:prstGeom>
          <a:ln w="28575">
            <a:solidFill>
              <a:srgbClr val="8EC0C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88329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483F55-19A3-4B42-9D29-A6AEDEDC11B5}"/>
              </a:ext>
            </a:extLst>
          </p:cNvPr>
          <p:cNvSpPr/>
          <p:nvPr/>
        </p:nvSpPr>
        <p:spPr>
          <a:xfrm>
            <a:off x="2250831" y="703384"/>
            <a:ext cx="351692" cy="263769"/>
          </a:xfrm>
          <a:prstGeom prst="rect">
            <a:avLst/>
          </a:prstGeom>
          <a:solidFill>
            <a:srgbClr val="2D3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FA94E-9FF9-4023-9E69-822857B7E8BD}"/>
              </a:ext>
            </a:extLst>
          </p:cNvPr>
          <p:cNvSpPr>
            <a:spLocks noGrp="1"/>
          </p:cNvSpPr>
          <p:nvPr>
            <p:ph type="title"/>
          </p:nvPr>
        </p:nvSpPr>
        <p:spPr>
          <a:xfrm>
            <a:off x="1266092" y="296653"/>
            <a:ext cx="9075447" cy="1461809"/>
          </a:xfrm>
        </p:spPr>
        <p:txBody>
          <a:bodyPr>
            <a:normAutofit/>
          </a:bodyPr>
          <a:lstStyle/>
          <a:p>
            <a:pPr algn="l"/>
            <a:r>
              <a:rPr lang="en-US" sz="4800" dirty="0">
                <a:latin typeface="Ding Dong Daddyo NF" panose="02060806070005020204" pitchFamily="18" charset="0"/>
              </a:rPr>
              <a:t>Great Spiritual Giants that Must Be Overcome</a:t>
            </a:r>
          </a:p>
        </p:txBody>
      </p:sp>
      <p:sp>
        <p:nvSpPr>
          <p:cNvPr id="3" name="Content Placeholder 2">
            <a:extLst>
              <a:ext uri="{FF2B5EF4-FFF2-40B4-BE49-F238E27FC236}">
                <a16:creationId xmlns:a16="http://schemas.microsoft.com/office/drawing/2014/main" id="{877E5118-BD6A-4242-B115-DC081A9845C2}"/>
              </a:ext>
            </a:extLst>
          </p:cNvPr>
          <p:cNvSpPr>
            <a:spLocks noGrp="1"/>
          </p:cNvSpPr>
          <p:nvPr>
            <p:ph idx="1"/>
          </p:nvPr>
        </p:nvSpPr>
        <p:spPr>
          <a:xfrm>
            <a:off x="1266092" y="2356337"/>
            <a:ext cx="9460523" cy="3903785"/>
          </a:xfrm>
        </p:spPr>
        <p:txBody>
          <a:bodyPr anchor="t">
            <a:normAutofit/>
          </a:bodyPr>
          <a:lstStyle/>
          <a:p>
            <a:pPr marL="581025" indent="-581025"/>
            <a:r>
              <a:rPr lang="en-US" sz="4400" b="1" dirty="0">
                <a:latin typeface="Calisto MT" panose="02040603050505030304" pitchFamily="18" charset="0"/>
              </a:rPr>
              <a:t>External Giants</a:t>
            </a:r>
          </a:p>
          <a:p>
            <a:pPr marL="581025" indent="-581025"/>
            <a:r>
              <a:rPr lang="en-US" sz="4400" b="1" dirty="0">
                <a:latin typeface="Calisto MT" panose="02040603050505030304" pitchFamily="18" charset="0"/>
              </a:rPr>
              <a:t>Internal Giants</a:t>
            </a:r>
          </a:p>
        </p:txBody>
      </p:sp>
      <p:pic>
        <p:nvPicPr>
          <p:cNvPr id="4" name="Picture 3">
            <a:extLst>
              <a:ext uri="{FF2B5EF4-FFF2-40B4-BE49-F238E27FC236}">
                <a16:creationId xmlns:a16="http://schemas.microsoft.com/office/drawing/2014/main" id="{D562420E-4BDE-48C6-B1EB-6A6FBA452C06}"/>
              </a:ext>
            </a:extLst>
          </p:cNvPr>
          <p:cNvPicPr>
            <a:picLocks noChangeAspect="1"/>
          </p:cNvPicPr>
          <p:nvPr/>
        </p:nvPicPr>
        <p:blipFill>
          <a:blip r:embed="rId3"/>
          <a:stretch>
            <a:fillRect/>
          </a:stretch>
        </p:blipFill>
        <p:spPr>
          <a:xfrm>
            <a:off x="11081881" y="0"/>
            <a:ext cx="1124355" cy="6858000"/>
          </a:xfrm>
          <a:prstGeom prst="rect">
            <a:avLst/>
          </a:prstGeom>
        </p:spPr>
      </p:pic>
      <p:cxnSp>
        <p:nvCxnSpPr>
          <p:cNvPr id="6" name="Straight Connector 5">
            <a:extLst>
              <a:ext uri="{FF2B5EF4-FFF2-40B4-BE49-F238E27FC236}">
                <a16:creationId xmlns:a16="http://schemas.microsoft.com/office/drawing/2014/main" id="{47FD0AC1-90F2-4F25-86FC-647D20F76908}"/>
              </a:ext>
            </a:extLst>
          </p:cNvPr>
          <p:cNvCxnSpPr/>
          <p:nvPr/>
        </p:nvCxnSpPr>
        <p:spPr>
          <a:xfrm>
            <a:off x="11081881" y="0"/>
            <a:ext cx="0" cy="6858000"/>
          </a:xfrm>
          <a:prstGeom prst="line">
            <a:avLst/>
          </a:prstGeom>
          <a:ln w="28575">
            <a:solidFill>
              <a:srgbClr val="8EC0C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136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7483F55-19A3-4B42-9D29-A6AEDEDC11B5}"/>
              </a:ext>
            </a:extLst>
          </p:cNvPr>
          <p:cNvSpPr/>
          <p:nvPr/>
        </p:nvSpPr>
        <p:spPr>
          <a:xfrm>
            <a:off x="2250831" y="703384"/>
            <a:ext cx="351692" cy="263769"/>
          </a:xfrm>
          <a:prstGeom prst="rect">
            <a:avLst/>
          </a:prstGeom>
          <a:solidFill>
            <a:srgbClr val="2D3C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E8FA94E-9FF9-4023-9E69-822857B7E8BD}"/>
              </a:ext>
            </a:extLst>
          </p:cNvPr>
          <p:cNvSpPr>
            <a:spLocks noGrp="1"/>
          </p:cNvSpPr>
          <p:nvPr>
            <p:ph type="title"/>
          </p:nvPr>
        </p:nvSpPr>
        <p:spPr>
          <a:xfrm>
            <a:off x="1266092" y="296653"/>
            <a:ext cx="9075447" cy="1461809"/>
          </a:xfrm>
        </p:spPr>
        <p:txBody>
          <a:bodyPr>
            <a:normAutofit/>
          </a:bodyPr>
          <a:lstStyle/>
          <a:p>
            <a:pPr algn="l"/>
            <a:r>
              <a:rPr lang="en-US" sz="4800" dirty="0">
                <a:latin typeface="Ding Dong Daddyo NF" panose="02060806070005020204" pitchFamily="18" charset="0"/>
              </a:rPr>
              <a:t>Great Spiritual Giants that Must Be Overcome</a:t>
            </a:r>
          </a:p>
        </p:txBody>
      </p:sp>
      <p:sp>
        <p:nvSpPr>
          <p:cNvPr id="3" name="Content Placeholder 2">
            <a:extLst>
              <a:ext uri="{FF2B5EF4-FFF2-40B4-BE49-F238E27FC236}">
                <a16:creationId xmlns:a16="http://schemas.microsoft.com/office/drawing/2014/main" id="{877E5118-BD6A-4242-B115-DC081A9845C2}"/>
              </a:ext>
            </a:extLst>
          </p:cNvPr>
          <p:cNvSpPr>
            <a:spLocks noGrp="1"/>
          </p:cNvSpPr>
          <p:nvPr>
            <p:ph idx="1"/>
          </p:nvPr>
        </p:nvSpPr>
        <p:spPr>
          <a:xfrm>
            <a:off x="1266092" y="2356337"/>
            <a:ext cx="9460523" cy="3903785"/>
          </a:xfrm>
        </p:spPr>
        <p:txBody>
          <a:bodyPr anchor="t">
            <a:normAutofit/>
          </a:bodyPr>
          <a:lstStyle/>
          <a:p>
            <a:pPr marL="581025" indent="-581025"/>
            <a:r>
              <a:rPr lang="en-US" sz="4400" b="1" dirty="0">
                <a:latin typeface="Calisto MT" panose="02040603050505030304" pitchFamily="18" charset="0"/>
              </a:rPr>
              <a:t>External Giants</a:t>
            </a:r>
          </a:p>
          <a:p>
            <a:pPr marL="581025" indent="-581025"/>
            <a:r>
              <a:rPr lang="en-US" sz="4400" b="1" dirty="0">
                <a:latin typeface="Calisto MT" panose="02040603050505030304" pitchFamily="18" charset="0"/>
              </a:rPr>
              <a:t>Internal Giants</a:t>
            </a:r>
          </a:p>
          <a:p>
            <a:pPr marL="581025" indent="-581025"/>
            <a:r>
              <a:rPr lang="en-US" sz="4400" b="1" dirty="0">
                <a:latin typeface="Calisto MT" panose="02040603050505030304" pitchFamily="18" charset="0"/>
              </a:rPr>
              <a:t>The Great Spiritual Giant Killer – </a:t>
            </a:r>
            <a:r>
              <a:rPr lang="en-US" sz="4400" b="1" dirty="0">
                <a:solidFill>
                  <a:srgbClr val="FFFF00"/>
                </a:solidFill>
                <a:latin typeface="Calisto MT" panose="02040603050505030304" pitchFamily="18" charset="0"/>
              </a:rPr>
              <a:t>the L</a:t>
            </a:r>
            <a:r>
              <a:rPr lang="en-US" sz="4400" b="1" cap="small" dirty="0">
                <a:solidFill>
                  <a:srgbClr val="FFFF00"/>
                </a:solidFill>
                <a:latin typeface="Calisto MT" panose="02040603050505030304" pitchFamily="18" charset="0"/>
              </a:rPr>
              <a:t>ord</a:t>
            </a:r>
            <a:r>
              <a:rPr lang="en-US" sz="4400" b="1" dirty="0">
                <a:solidFill>
                  <a:srgbClr val="FFFF00"/>
                </a:solidFill>
                <a:latin typeface="Calisto MT" panose="02040603050505030304" pitchFamily="18" charset="0"/>
              </a:rPr>
              <a:t>!</a:t>
            </a:r>
          </a:p>
          <a:p>
            <a:endParaRPr lang="en-US" sz="4000" dirty="0">
              <a:latin typeface="Calisto MT" panose="02040603050505030304" pitchFamily="18" charset="0"/>
            </a:endParaRPr>
          </a:p>
        </p:txBody>
      </p:sp>
      <p:pic>
        <p:nvPicPr>
          <p:cNvPr id="4" name="Picture 3">
            <a:extLst>
              <a:ext uri="{FF2B5EF4-FFF2-40B4-BE49-F238E27FC236}">
                <a16:creationId xmlns:a16="http://schemas.microsoft.com/office/drawing/2014/main" id="{D562420E-4BDE-48C6-B1EB-6A6FBA452C06}"/>
              </a:ext>
            </a:extLst>
          </p:cNvPr>
          <p:cNvPicPr>
            <a:picLocks noChangeAspect="1"/>
          </p:cNvPicPr>
          <p:nvPr/>
        </p:nvPicPr>
        <p:blipFill>
          <a:blip r:embed="rId3"/>
          <a:stretch>
            <a:fillRect/>
          </a:stretch>
        </p:blipFill>
        <p:spPr>
          <a:xfrm>
            <a:off x="11081881" y="0"/>
            <a:ext cx="1124355" cy="6858000"/>
          </a:xfrm>
          <a:prstGeom prst="rect">
            <a:avLst/>
          </a:prstGeom>
        </p:spPr>
      </p:pic>
      <p:cxnSp>
        <p:nvCxnSpPr>
          <p:cNvPr id="6" name="Straight Connector 5">
            <a:extLst>
              <a:ext uri="{FF2B5EF4-FFF2-40B4-BE49-F238E27FC236}">
                <a16:creationId xmlns:a16="http://schemas.microsoft.com/office/drawing/2014/main" id="{47FD0AC1-90F2-4F25-86FC-647D20F76908}"/>
              </a:ext>
            </a:extLst>
          </p:cNvPr>
          <p:cNvCxnSpPr/>
          <p:nvPr/>
        </p:nvCxnSpPr>
        <p:spPr>
          <a:xfrm>
            <a:off x="11081881" y="0"/>
            <a:ext cx="0" cy="6858000"/>
          </a:xfrm>
          <a:prstGeom prst="line">
            <a:avLst/>
          </a:prstGeom>
          <a:ln w="28575">
            <a:solidFill>
              <a:srgbClr val="8EC0C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6803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F7992-A72F-4590-8561-3CF991450221}"/>
              </a:ext>
            </a:extLst>
          </p:cNvPr>
          <p:cNvSpPr>
            <a:spLocks noGrp="1"/>
          </p:cNvSpPr>
          <p:nvPr>
            <p:ph type="ctrTitle"/>
          </p:nvPr>
        </p:nvSpPr>
        <p:spPr/>
        <p:txBody>
          <a:bodyPr>
            <a:normAutofit/>
          </a:bodyPr>
          <a:lstStyle/>
          <a:p>
            <a:r>
              <a:rPr lang="en-US" sz="7200" dirty="0">
                <a:latin typeface="Ding Dong Daddyo NF" panose="02060806070005020204" pitchFamily="18" charset="0"/>
              </a:rPr>
              <a:t>Conclusion</a:t>
            </a:r>
          </a:p>
        </p:txBody>
      </p:sp>
      <p:sp>
        <p:nvSpPr>
          <p:cNvPr id="3" name="Subtitle 2">
            <a:extLst>
              <a:ext uri="{FF2B5EF4-FFF2-40B4-BE49-F238E27FC236}">
                <a16:creationId xmlns:a16="http://schemas.microsoft.com/office/drawing/2014/main" id="{79EBBA80-9C36-45A0-A758-B9AB438CB163}"/>
              </a:ext>
            </a:extLst>
          </p:cNvPr>
          <p:cNvSpPr>
            <a:spLocks noGrp="1"/>
          </p:cNvSpPr>
          <p:nvPr>
            <p:ph type="subTitle" idx="1"/>
          </p:nvPr>
        </p:nvSpPr>
        <p:spPr>
          <a:xfrm>
            <a:off x="1560694" y="522516"/>
            <a:ext cx="6569180" cy="1894114"/>
          </a:xfrm>
        </p:spPr>
        <p:txBody>
          <a:bodyPr>
            <a:normAutofit/>
          </a:bodyPr>
          <a:lstStyle/>
          <a:p>
            <a:pPr algn="l"/>
            <a:r>
              <a:rPr lang="en-US" sz="4400" dirty="0">
                <a:latin typeface="Calisto MT" panose="02040603050505030304" pitchFamily="18" charset="0"/>
              </a:rPr>
              <a:t>Learn God’s will, and trust Him for results!</a:t>
            </a:r>
          </a:p>
        </p:txBody>
      </p:sp>
      <p:pic>
        <p:nvPicPr>
          <p:cNvPr id="5" name="Picture 4">
            <a:extLst>
              <a:ext uri="{FF2B5EF4-FFF2-40B4-BE49-F238E27FC236}">
                <a16:creationId xmlns:a16="http://schemas.microsoft.com/office/drawing/2014/main" id="{78644EC0-1D12-458F-96FB-B0F68DA836A6}"/>
              </a:ext>
            </a:extLst>
          </p:cNvPr>
          <p:cNvPicPr>
            <a:picLocks noChangeAspect="1"/>
          </p:cNvPicPr>
          <p:nvPr/>
        </p:nvPicPr>
        <p:blipFill>
          <a:blip r:embed="rId3"/>
          <a:stretch>
            <a:fillRect/>
          </a:stretch>
        </p:blipFill>
        <p:spPr>
          <a:xfrm>
            <a:off x="8989639" y="-22861"/>
            <a:ext cx="3386999" cy="6933017"/>
          </a:xfrm>
          <a:prstGeom prst="rect">
            <a:avLst/>
          </a:prstGeom>
        </p:spPr>
      </p:pic>
    </p:spTree>
    <p:extLst>
      <p:ext uri="{BB962C8B-B14F-4D97-AF65-F5344CB8AC3E}">
        <p14:creationId xmlns:p14="http://schemas.microsoft.com/office/powerpoint/2010/main" val="20506578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TM16401375[[fn=Madison]]</Template>
  <TotalTime>107</TotalTime>
  <Words>1357</Words>
  <Application>Microsoft Office PowerPoint</Application>
  <PresentationFormat>Widescreen</PresentationFormat>
  <Paragraphs>65</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Calibri</vt:lpstr>
      <vt:lpstr>Calisto MT</vt:lpstr>
      <vt:lpstr>Ding Dong Daddyo NF</vt:lpstr>
      <vt:lpstr>MS Shell Dlg 2</vt:lpstr>
      <vt:lpstr>Wingdings</vt:lpstr>
      <vt:lpstr>Wingdings 3</vt:lpstr>
      <vt:lpstr>Madison</vt:lpstr>
      <vt:lpstr>Giants in the Land</vt:lpstr>
      <vt:lpstr>Great Spiritual Giants that Must Be Overcome</vt:lpstr>
      <vt:lpstr>Great Spiritual Giants that Must Be Overcome</vt:lpstr>
      <vt:lpstr>Great Spiritual Giants that Must Be Overcome</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Giants in the Land</dc:title>
  <dc:creator>Josh Cox</dc:creator>
  <cp:lastModifiedBy>Josh Cox</cp:lastModifiedBy>
  <cp:revision>13</cp:revision>
  <dcterms:created xsi:type="dcterms:W3CDTF">2017-06-04T01:44:05Z</dcterms:created>
  <dcterms:modified xsi:type="dcterms:W3CDTF">2017-06-04T03:31:56Z</dcterms:modified>
</cp:coreProperties>
</file>